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13"/>
  </p:notesMasterIdLst>
  <p:sldIdLst>
    <p:sldId id="606" r:id="rId3"/>
    <p:sldId id="607" r:id="rId4"/>
    <p:sldId id="608" r:id="rId5"/>
    <p:sldId id="604" r:id="rId6"/>
    <p:sldId id="605" r:id="rId7"/>
    <p:sldId id="609" r:id="rId8"/>
    <p:sldId id="602" r:id="rId9"/>
    <p:sldId id="600" r:id="rId10"/>
    <p:sldId id="601" r:id="rId11"/>
    <p:sldId id="603" r:id="rId12"/>
  </p:sldIdLst>
  <p:sldSz cx="9144000" cy="6858000" type="screen4x3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0" userDrawn="1">
          <p15:clr>
            <a:srgbClr val="A4A3A4"/>
          </p15:clr>
        </p15:guide>
        <p15:guide id="2" pos="4621" userDrawn="1">
          <p15:clr>
            <a:srgbClr val="A4A3A4"/>
          </p15:clr>
        </p15:guide>
        <p15:guide id="3" pos="516" userDrawn="1">
          <p15:clr>
            <a:srgbClr val="A4A3A4"/>
          </p15:clr>
        </p15:guide>
        <p15:guide id="4" pos="5233" userDrawn="1">
          <p15:clr>
            <a:srgbClr val="A4A3A4"/>
          </p15:clr>
        </p15:guide>
        <p15:guide id="5" orient="horz" pos="562" userDrawn="1">
          <p15:clr>
            <a:srgbClr val="A4A3A4"/>
          </p15:clr>
        </p15:guide>
        <p15:guide id="6" orient="horz" pos="199" userDrawn="1">
          <p15:clr>
            <a:srgbClr val="A4A3A4"/>
          </p15:clr>
        </p15:guide>
        <p15:guide id="7" orient="horz" pos="1200" userDrawn="1">
          <p15:clr>
            <a:srgbClr val="A4A3A4"/>
          </p15:clr>
        </p15:guide>
        <p15:guide id="8" orient="horz" pos="3270" userDrawn="1">
          <p15:clr>
            <a:srgbClr val="A4A3A4"/>
          </p15:clr>
        </p15:guide>
        <p15:guide id="9" pos="1999" userDrawn="1">
          <p15:clr>
            <a:srgbClr val="A4A3A4"/>
          </p15:clr>
        </p15:guide>
        <p15:guide id="10" pos="3754" userDrawn="1">
          <p15:clr>
            <a:srgbClr val="A4A3A4"/>
          </p15:clr>
        </p15:guide>
        <p15:guide id="11" orient="horz" pos="1780" userDrawn="1">
          <p15:clr>
            <a:srgbClr val="A4A3A4"/>
          </p15:clr>
        </p15:guide>
        <p15:guide id="12" orient="horz" pos="19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77"/>
    <a:srgbClr val="ED7D31"/>
    <a:srgbClr val="006D33"/>
    <a:srgbClr val="D9D9D9"/>
    <a:srgbClr val="F4F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35" autoAdjust="0"/>
    <p:restoredTop sz="85232" autoAdjust="0"/>
  </p:normalViewPr>
  <p:slideViewPr>
    <p:cSldViewPr snapToGrid="0" showGuides="1">
      <p:cViewPr varScale="1">
        <p:scale>
          <a:sx n="99" d="100"/>
          <a:sy n="99" d="100"/>
        </p:scale>
        <p:origin x="2130" y="90"/>
      </p:cViewPr>
      <p:guideLst>
        <p:guide orient="horz" pos="2510"/>
        <p:guide pos="4621"/>
        <p:guide pos="516"/>
        <p:guide pos="5233"/>
        <p:guide orient="horz" pos="562"/>
        <p:guide orient="horz" pos="199"/>
        <p:guide orient="horz" pos="1200"/>
        <p:guide orient="horz" pos="3270"/>
        <p:guide pos="1999"/>
        <p:guide pos="3754"/>
        <p:guide orient="horz" pos="1780"/>
        <p:guide orient="horz" pos="19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374890638670197E-2"/>
          <c:y val="0.17413111111111099"/>
          <c:w val="0.88206955380577401"/>
          <c:h val="0.692801481481482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初始结果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0.34</c:v>
                </c:pt>
                <c:pt idx="1">
                  <c:v>1.77E-2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7C-4C69-9914-F4197523828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去掉lstm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0.41930000000000001</c:v>
                </c:pt>
                <c:pt idx="1">
                  <c:v>0.55840000000000001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7C-4C69-9914-F4197523828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去掉自注意力机制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0.29199999999999998</c:v>
                </c:pt>
                <c:pt idx="1">
                  <c:v>0.17519999999999999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87C-4C69-9914-F4197523828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去掉蛋白质编码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1.5801000000000001</c:v>
                </c:pt>
                <c:pt idx="1">
                  <c:v>16.511199999999999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87C-4C69-9914-F4197523828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去掉寡糖编码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0.1865</c:v>
                </c:pt>
                <c:pt idx="1">
                  <c:v>0.20519999999999999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87C-4C69-9914-F4197523828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两者都去掉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1.6777</c:v>
                </c:pt>
                <c:pt idx="1">
                  <c:v>16.796299999999999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87C-4C69-9914-F4197523828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zh-CN"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endParaRPr lang="zh-CN"/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zh-CN"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endParaRPr lang="zh-CN"/>
          </a:p>
        </c:txPr>
        <c:crossAx val="1663520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25265616758345"/>
          <c:y val="7.4868979286249098E-3"/>
          <c:w val="0.27089141737623401"/>
          <c:h val="0.178687297229848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374890638670197E-2"/>
          <c:y val="0.17413111111111099"/>
          <c:w val="0.88206955380577401"/>
          <c:h val="0.692801481481482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siglec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3.5900000000000001E-2</c:v>
                </c:pt>
                <c:pt idx="1">
                  <c:v>1.77E-2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39-4587-98D0-7CE82152932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C-type lectin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3.6799999999999999E-2</c:v>
                </c:pt>
                <c:pt idx="1">
                  <c:v>1.8200000000000001E-2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39-4587-98D0-7CE82152932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ConA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3.6600000000000001E-2</c:v>
                </c:pt>
                <c:pt idx="1">
                  <c:v>1.8200000000000001E-2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39-4587-98D0-7CE82152932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Galectin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3.8600000000000002E-2</c:v>
                </c:pt>
                <c:pt idx="1">
                  <c:v>1.83E-2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39-4587-98D0-7CE82152932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zh-CN"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endParaRPr lang="zh-CN"/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zh-CN"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endParaRPr lang="zh-CN"/>
          </a:p>
        </c:txPr>
        <c:crossAx val="1663520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480822846808805"/>
          <c:y val="8.3754208754208706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374890638670197E-2"/>
          <c:y val="0.17413111111111099"/>
          <c:w val="0.88206955380577401"/>
          <c:h val="0.692801481481482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初始结果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1.5709999999999998E-2</c:v>
                </c:pt>
                <c:pt idx="1">
                  <c:v>3.124E-2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A3-4587-8BDE-6163EC743F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去掉lstm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1.584E-2</c:v>
                </c:pt>
                <c:pt idx="1">
                  <c:v>3.1780000000000003E-2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2A3-4587-8BDE-6163EC743FA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去掉自注意力机制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1.5789999999999998E-2</c:v>
                </c:pt>
                <c:pt idx="1">
                  <c:v>3.2250000000000001E-2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2A3-4587-8BDE-6163EC743FA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去掉蛋白质编码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1.5650000000000001E-2</c:v>
                </c:pt>
                <c:pt idx="1">
                  <c:v>3.1559999999999998E-2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2A3-4587-8BDE-6163EC743FA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去掉寡糖编码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1.583E-2</c:v>
                </c:pt>
                <c:pt idx="1">
                  <c:v>3.1440000000000003E-2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2A3-4587-8BDE-6163EC743FAA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两者都去掉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1.6469999999999999E-2</c:v>
                </c:pt>
                <c:pt idx="1">
                  <c:v>3.5979999999999998E-2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2A3-4587-8BDE-6163EC743FA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zh-CN"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endParaRPr lang="zh-CN"/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zh-CN"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endParaRPr lang="zh-CN"/>
          </a:p>
        </c:txPr>
        <c:crossAx val="1663520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25265616758345"/>
          <c:y val="7.4868979286249098E-3"/>
          <c:w val="0.27089141737623401"/>
          <c:h val="0.178687297229848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374890638670197E-2"/>
          <c:y val="0.17413111111111099"/>
          <c:w val="0.88206955380577401"/>
          <c:h val="0.692801481481482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siglec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1.5299999999999999E-2</c:v>
                </c:pt>
                <c:pt idx="1">
                  <c:v>3.1269999999999999E-2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77-4665-B93F-A8A083C3E73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C-type lectin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1.7500000000000002E-2</c:v>
                </c:pt>
                <c:pt idx="1">
                  <c:v>3.125E-2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B77-4665-B93F-A8A083C3E73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ConA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1.9800000000000002E-2</c:v>
                </c:pt>
                <c:pt idx="1">
                  <c:v>3.381E-2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B77-4665-B93F-A8A083C3E73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Galectin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2.1499999999999998E-2</c:v>
                </c:pt>
                <c:pt idx="1">
                  <c:v>3.1399999999999997E-2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B77-4665-B93F-A8A083C3E73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zh-CN"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endParaRPr lang="zh-CN"/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zh-CN"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endParaRPr lang="zh-CN"/>
          </a:p>
        </c:txPr>
        <c:crossAx val="1663520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480822846808805"/>
          <c:y val="8.3754208754208706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初始结果</c:v>
                </c:pt>
              </c:strCache>
            </c:strRef>
          </c:tx>
          <c:spPr>
            <a:solidFill>
              <a:schemeClr val="accent1">
                <a:shade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2"/>
                <c:pt idx="0">
                  <c:v>1.6400000000000001E-2</c:v>
                </c:pt>
                <c:pt idx="1">
                  <c:v>9.4000000000000004E-3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A17-4B63-B999-49F0E99B702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去掉lstm</c:v>
                </c:pt>
              </c:strCache>
            </c:strRef>
          </c:tx>
          <c:spPr>
            <a:solidFill>
              <a:schemeClr val="accent1">
                <a:shade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2"/>
                <c:pt idx="0">
                  <c:v>0.1195</c:v>
                </c:pt>
                <c:pt idx="1">
                  <c:v>5.7299999999999997E-2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A17-4B63-B999-49F0E99B702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去掉自注意力机制</c:v>
                </c:pt>
              </c:strCache>
            </c:strRef>
          </c:tx>
          <c:spPr>
            <a:solidFill>
              <a:schemeClr val="accent1">
                <a:shade val="9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2"/>
                <c:pt idx="0">
                  <c:v>2.5000000000000001E-2</c:v>
                </c:pt>
                <c:pt idx="1">
                  <c:v>5.4999999999999997E-3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A17-4B63-B999-49F0E99B702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去掉蛋白质编码</c:v>
                </c:pt>
              </c:strCache>
            </c:strRef>
          </c:tx>
          <c:spPr>
            <a:solidFill>
              <a:schemeClr val="accent1">
                <a:tint val="9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2"/>
                <c:pt idx="0">
                  <c:v>0.46879999999999999</c:v>
                </c:pt>
                <c:pt idx="1">
                  <c:v>0.7107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A17-4B63-B999-49F0E99B702E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去掉寡糖编码</c:v>
                </c:pt>
              </c:strCache>
            </c:strRef>
          </c:tx>
          <c:spPr>
            <a:solidFill>
              <a:schemeClr val="accent1">
                <a:tint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2"/>
                <c:pt idx="0">
                  <c:v>7.17E-2</c:v>
                </c:pt>
                <c:pt idx="1">
                  <c:v>5.0700000000000002E-2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17-4B63-B999-49F0E99B702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98929311"/>
        <c:axId val="1798925951"/>
        <c:extLst>
          <c:ext xmlns:c15="http://schemas.microsoft.com/office/drawing/2012/chart" uri="{02D57815-91ED-43cb-92C2-25804820EDAC}">
            <c15:filteredBarSeries>
              <c15:ser>
                <c:idx val="5"/>
                <c:order val="5"/>
                <c:tx>
                  <c:strRef>
                    <c:extLst>
                      <c:ext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  <c:pt idx="0">
                        <c:v>列1</c:v>
                      </c:pt>
                    </c:strCache>
                  </c:strRef>
                </c:tx>
                <c:spPr>
                  <a:solidFill>
                    <a:schemeClr val="accent1">
                      <a:tint val="5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zh-CN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2"/>
                      <c:pt idx="0">
                        <c:v>MAE</c:v>
                      </c:pt>
                      <c:pt idx="1">
                        <c:v>MSE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5A17-4B63-B999-49F0E99B702E}"/>
                  </c:ext>
                </c:extLst>
              </c15:ser>
            </c15:filteredBarSeries>
          </c:ext>
        </c:extLst>
      </c:barChart>
      <c:catAx>
        <c:axId val="17989293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dirty="0"/>
                  <a:t>评价指标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98925951"/>
        <c:crosses val="autoZero"/>
        <c:auto val="1"/>
        <c:lblAlgn val="ctr"/>
        <c:lblOffset val="100"/>
        <c:noMultiLvlLbl val="0"/>
      </c:catAx>
      <c:valAx>
        <c:axId val="179892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dirty="0"/>
                  <a:t>预测结果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989293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c-type lectin</c:v>
                </c:pt>
              </c:strCache>
            </c:strRef>
          </c:tx>
          <c:spPr>
            <a:solidFill>
              <a:schemeClr val="accent1">
                <a:tint val="54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2"/>
                <c:pt idx="0">
                  <c:v>0.16189999999999999</c:v>
                </c:pt>
                <c:pt idx="1">
                  <c:v>9.2600000000000002E-2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50-438E-A5C9-D6EB0056750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ConA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2"/>
                <c:pt idx="0">
                  <c:v>0.17530000000000001</c:v>
                </c:pt>
                <c:pt idx="1">
                  <c:v>9.1800000000000007E-2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F50-438E-A5C9-D6EB0056750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Galection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2"/>
                <c:pt idx="0">
                  <c:v>0.12540000000000001</c:v>
                </c:pt>
                <c:pt idx="1">
                  <c:v>5.3999999999999999E-2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F50-438E-A5C9-D6EB0056750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siglec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2"/>
                <c:pt idx="0">
                  <c:v>0.18809999999999999</c:v>
                </c:pt>
                <c:pt idx="1">
                  <c:v>0.109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F50-438E-A5C9-D6EB0056750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41023535"/>
        <c:axId val="1841021615"/>
        <c:extLst>
          <c:ext xmlns:c15="http://schemas.microsoft.com/office/drawing/2012/chart" uri="{02D57815-91ED-43cb-92C2-25804820EDAC}">
            <c15:filteredBarSeries>
              <c15:ser>
                <c:idx val="4"/>
                <c:order val="4"/>
                <c:tx>
                  <c:strRef>
                    <c:extLst>
                      <c:ext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列1</c:v>
                      </c:pt>
                    </c:strCache>
                  </c:strRef>
                </c:tx>
                <c:spPr>
                  <a:solidFill>
                    <a:schemeClr val="accent1">
                      <a:shade val="53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zh-CN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2"/>
                      <c:pt idx="0">
                        <c:v>MAE</c:v>
                      </c:pt>
                      <c:pt idx="1">
                        <c:v>MSE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Sheet1!$F$2:$F$5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9F50-438E-A5C9-D6EB0056750B}"/>
                  </c:ext>
                </c:extLst>
              </c15:ser>
            </c15:filteredBarSeries>
          </c:ext>
        </c:extLst>
      </c:barChart>
      <c:catAx>
        <c:axId val="18410235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dirty="0"/>
                  <a:t>评价指标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41021615"/>
        <c:crosses val="autoZero"/>
        <c:auto val="1"/>
        <c:lblAlgn val="ctr"/>
        <c:lblOffset val="100"/>
        <c:noMultiLvlLbl val="0"/>
      </c:catAx>
      <c:valAx>
        <c:axId val="1841021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dirty="0"/>
                  <a:t>预测结果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410235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07C9B-F267-4A03-AD17-089EEDB418EC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A4DF3B-20F9-4663-ACCD-B16856B4F9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生成随机噪声：为生成器生成随机噪声作为输入。</a:t>
            </a:r>
          </a:p>
          <a:p>
            <a:r>
              <a:rPr lang="en-US" altLang="zh-CN" dirty="0"/>
              <a:t>生成数据：通过生成器网络生成一批数据。</a:t>
            </a:r>
          </a:p>
          <a:p>
            <a:r>
              <a:rPr lang="en-US" altLang="zh-CN" dirty="0"/>
              <a:t>训练判别器：将真实数据和生成的数据分别输入判别器，更新判别器的权重以提高其区分真假数据的能力。</a:t>
            </a:r>
          </a:p>
          <a:p>
            <a:r>
              <a:rPr lang="en-US" altLang="zh-CN" dirty="0"/>
              <a:t>训练生成器：使用生成器生成的数据再次通过判别器，更新生成器的权重以提高生成数据的质量。</a:t>
            </a:r>
          </a:p>
          <a:p>
            <a:r>
              <a:rPr lang="en-US" altLang="zh-CN" dirty="0"/>
              <a:t>重复迭代：交替训练生成器和判别器，直到达到预定的训练轮数或满足停止条件。</a:t>
            </a:r>
            <a:br>
              <a:rPr lang="en-US" altLang="zh-CN" dirty="0"/>
            </a:br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生成随机噪声：为生成器生成随机噪声作为输入。</a:t>
            </a:r>
          </a:p>
          <a:p>
            <a:r>
              <a:rPr lang="en-US" altLang="zh-CN" dirty="0"/>
              <a:t>生成数据：通过生成器网络生成一批数据。</a:t>
            </a:r>
          </a:p>
          <a:p>
            <a:r>
              <a:rPr lang="en-US" altLang="zh-CN" dirty="0"/>
              <a:t>训练判别器：将真实数据和生成的数据分别输入判别器，更新判别器的权重以提高其区分真假数据的能力。</a:t>
            </a:r>
          </a:p>
          <a:p>
            <a:r>
              <a:rPr lang="en-US" altLang="zh-CN" dirty="0"/>
              <a:t>训练生成器：使用生成器生成的数据再次通过判别器，更新生成器的权重以提高生成数据的质量。</a:t>
            </a:r>
          </a:p>
          <a:p>
            <a:r>
              <a:rPr lang="en-US" altLang="zh-CN" dirty="0"/>
              <a:t>重复迭代：交替训练生成器和判别器，直到达到预定的训练轮数或满足停止条件。</a:t>
            </a:r>
            <a:br>
              <a:rPr lang="en-US" altLang="zh-CN" dirty="0"/>
            </a:br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t>寡糖去掉自注意力机制 D Loss: 0.0000, G Loss: 12.5913</a:t>
            </a:r>
          </a:p>
          <a:p>
            <a:r>
              <a:t>蛋白去掉LSTM网络 D Loss: 0.1358, G Loss: 4.1487</a:t>
            </a:r>
          </a:p>
          <a:p>
            <a:r>
              <a:rPr lang="zh-CN"/>
              <a:t>全加上, D Loss: 0.0198, G Loss: 4.2109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生成随机噪声：为生成器生成随机噪声作为输入。</a:t>
            </a:r>
          </a:p>
          <a:p>
            <a:r>
              <a:rPr lang="en-US" altLang="zh-CN" dirty="0"/>
              <a:t>生成数据：通过生成器网络生成一批数据。</a:t>
            </a:r>
          </a:p>
          <a:p>
            <a:r>
              <a:rPr lang="en-US" altLang="zh-CN" dirty="0"/>
              <a:t>训练判别器：将真实数据和生成的数据分别输入判别器，更新判别器的权重以提高其区分真假数据的能力。</a:t>
            </a:r>
          </a:p>
          <a:p>
            <a:r>
              <a:rPr lang="en-US" altLang="zh-CN" dirty="0"/>
              <a:t>训练生成器：使用生成器生成的数据再次通过判别器，更新生成器的权重以提高生成数据的质量。</a:t>
            </a:r>
          </a:p>
          <a:p>
            <a:r>
              <a:rPr lang="en-US" altLang="zh-CN" dirty="0"/>
              <a:t>重复迭代：交替训练生成器和判别器，直到达到预定的训练轮数或满足停止条件。</a:t>
            </a:r>
            <a:br>
              <a:rPr lang="en-US" altLang="zh-CN" dirty="0"/>
            </a:br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t>寡糖去掉自注意力机制 D Loss: 0.0000, G Loss: 12.5913</a:t>
            </a:r>
          </a:p>
          <a:p>
            <a:r>
              <a:t>蛋白去掉LSTM网络 D Loss: 0.1358, G Loss: 4.1487</a:t>
            </a:r>
          </a:p>
          <a:p>
            <a:r>
              <a:rPr lang="zh-CN"/>
              <a:t>全加上, D Loss: 0.0198, G Loss: 4.2109</a:t>
            </a:r>
          </a:p>
        </p:txBody>
      </p:sp>
    </p:spTree>
    <p:extLst>
      <p:ext uri="{BB962C8B-B14F-4D97-AF65-F5344CB8AC3E}">
        <p14:creationId xmlns:p14="http://schemas.microsoft.com/office/powerpoint/2010/main" val="2227413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生成随机噪声：为生成器生成随机噪声作为输入。</a:t>
            </a:r>
          </a:p>
          <a:p>
            <a:r>
              <a:rPr lang="en-US" altLang="zh-CN" dirty="0"/>
              <a:t>生成数据：通过生成器网络生成一批数据。</a:t>
            </a:r>
          </a:p>
          <a:p>
            <a:r>
              <a:rPr lang="en-US" altLang="zh-CN" dirty="0"/>
              <a:t>训练判别器：将真实数据和生成的数据分别输入判别器，更新判别器的权重以提高其区分真假数据的能力。</a:t>
            </a:r>
          </a:p>
          <a:p>
            <a:r>
              <a:rPr lang="en-US" altLang="zh-CN" dirty="0"/>
              <a:t>训练生成器：使用生成器生成的数据再次通过判别器，更新生成器的权重以提高生成数据的质量。</a:t>
            </a:r>
          </a:p>
          <a:p>
            <a:r>
              <a:rPr lang="en-US" altLang="zh-CN" dirty="0"/>
              <a:t>重复迭代：交替训练生成器和判别器，直到达到预定的训练轮数或满足停止条件。</a:t>
            </a:r>
            <a:br>
              <a:rPr lang="en-US" altLang="zh-CN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3168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</a:p>
        </p:txBody>
      </p:sp>
    </p:spTree>
    <p:extLst>
      <p:ext uri="{BB962C8B-B14F-4D97-AF65-F5344CB8AC3E}">
        <p14:creationId xmlns:p14="http://schemas.microsoft.com/office/powerpoint/2010/main" val="928255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</a:p>
        </p:txBody>
      </p:sp>
    </p:spTree>
    <p:extLst>
      <p:ext uri="{BB962C8B-B14F-4D97-AF65-F5344CB8AC3E}">
        <p14:creationId xmlns:p14="http://schemas.microsoft.com/office/powerpoint/2010/main" val="404075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</a:p>
        </p:txBody>
      </p:sp>
    </p:spTree>
    <p:extLst>
      <p:ext uri="{BB962C8B-B14F-4D97-AF65-F5344CB8AC3E}">
        <p14:creationId xmlns:p14="http://schemas.microsoft.com/office/powerpoint/2010/main" val="1801397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9144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2" y="2077796"/>
            <a:ext cx="9144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9143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9144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3570510" y="564634"/>
            <a:ext cx="2002976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</a:t>
            </a:r>
            <a:r>
              <a:rPr kumimoji="0" lang="en-US" altLang="zh-C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模板正参与</a:t>
            </a: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2701763" y="2482543"/>
            <a:ext cx="3740475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3037115" y="2517885"/>
            <a:ext cx="3069771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第一届高校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模板设计大赛 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600258" y="4824918"/>
            <a:ext cx="1909399" cy="83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微信扫码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来聆听模板作者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设计灵感、制作思路</a:t>
            </a:r>
            <a:endParaRPr kumimoji="0" lang="en-US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461564" y="3771974"/>
            <a:ext cx="10362802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2743" y="716939"/>
            <a:ext cx="6618515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2806538" y="2971888"/>
            <a:ext cx="1487704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活动主办：秋叶</a:t>
            </a:r>
            <a:r>
              <a:rPr kumimoji="0" lang="en-US" altLang="zh-CN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559729" y="2971888"/>
            <a:ext cx="1869707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技术支持：微软听听文档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700458" y="3494767"/>
            <a:ext cx="17388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330452" y="759873"/>
            <a:ext cx="525780" cy="299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929442" y="759873"/>
            <a:ext cx="1051501" cy="1558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使用说明 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114758" y="759873"/>
            <a:ext cx="5305759" cy="197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否则将承担法律责任。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拥有对本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30452" y="182445"/>
            <a:ext cx="622935" cy="206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7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6230319"/>
            <a:ext cx="9144000" cy="627681"/>
            <a:chOff x="0" y="5888735"/>
            <a:chExt cx="12192000" cy="969265"/>
          </a:xfrm>
        </p:grpSpPr>
        <p:sp>
          <p:nvSpPr>
            <p:cNvPr id="7" name="任意多边形: 形状 6"/>
            <p:cNvSpPr/>
            <p:nvPr/>
          </p:nvSpPr>
          <p:spPr>
            <a:xfrm>
              <a:off x="0" y="5888736"/>
              <a:ext cx="12192000" cy="969264"/>
            </a:xfrm>
            <a:custGeom>
              <a:avLst/>
              <a:gdLst>
                <a:gd name="connsiteX0" fmla="*/ 12192000 w 12192000"/>
                <a:gd name="connsiteY0" fmla="*/ 0 h 834158"/>
                <a:gd name="connsiteX1" fmla="*/ 12192000 w 12192000"/>
                <a:gd name="connsiteY1" fmla="*/ 834158 h 834158"/>
                <a:gd name="connsiteX2" fmla="*/ 0 w 12192000"/>
                <a:gd name="connsiteY2" fmla="*/ 834158 h 834158"/>
                <a:gd name="connsiteX3" fmla="*/ 0 w 12192000"/>
                <a:gd name="connsiteY3" fmla="*/ 421770 h 834158"/>
                <a:gd name="connsiteX4" fmla="*/ 703930 w 12192000"/>
                <a:gd name="connsiteY4" fmla="*/ 493800 h 834158"/>
                <a:gd name="connsiteX5" fmla="*/ 4867275 w 12192000"/>
                <a:gd name="connsiteY5" fmla="*/ 671363 h 834158"/>
                <a:gd name="connsiteX6" fmla="*/ 12109997 w 12192000"/>
                <a:gd name="connsiteY6" fmla="*/ 22736 h 834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834158">
                  <a:moveTo>
                    <a:pt x="12192000" y="0"/>
                  </a:moveTo>
                  <a:lnTo>
                    <a:pt x="12192000" y="834158"/>
                  </a:lnTo>
                  <a:lnTo>
                    <a:pt x="0" y="834158"/>
                  </a:lnTo>
                  <a:lnTo>
                    <a:pt x="0" y="421770"/>
                  </a:lnTo>
                  <a:lnTo>
                    <a:pt x="703930" y="493800"/>
                  </a:lnTo>
                  <a:cubicBezTo>
                    <a:pt x="1941539" y="607040"/>
                    <a:pt x="3359810" y="671363"/>
                    <a:pt x="4867275" y="671363"/>
                  </a:cubicBezTo>
                  <a:cubicBezTo>
                    <a:pt x="7882206" y="671363"/>
                    <a:pt x="10540358" y="414071"/>
                    <a:pt x="12109997" y="227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1" y="5888735"/>
              <a:ext cx="6540284" cy="693261"/>
            </a:xfrm>
            <a:custGeom>
              <a:avLst/>
              <a:gdLst>
                <a:gd name="connsiteX0" fmla="*/ 0 w 5170531"/>
                <a:gd name="connsiteY0" fmla="*/ 0 h 794504"/>
                <a:gd name="connsiteX1" fmla="*/ 509126 w 5170531"/>
                <a:gd name="connsiteY1" fmla="*/ 127114 h 794504"/>
                <a:gd name="connsiteX2" fmla="*/ 4499910 w 5170531"/>
                <a:gd name="connsiteY2" fmla="*/ 720789 h 794504"/>
                <a:gd name="connsiteX3" fmla="*/ 5170531 w 5170531"/>
                <a:gd name="connsiteY3" fmla="*/ 768690 h 794504"/>
                <a:gd name="connsiteX4" fmla="*/ 4943847 w 5170531"/>
                <a:gd name="connsiteY4" fmla="*/ 779391 h 794504"/>
                <a:gd name="connsiteX5" fmla="*/ 3958041 w 5170531"/>
                <a:gd name="connsiteY5" fmla="*/ 794504 h 794504"/>
                <a:gd name="connsiteX6" fmla="*/ 499235 w 5170531"/>
                <a:gd name="connsiteY6" fmla="*/ 576626 h 794504"/>
                <a:gd name="connsiteX7" fmla="*/ 0 w 5170531"/>
                <a:gd name="connsiteY7" fmla="*/ 484608 h 79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0531" h="794504">
                  <a:moveTo>
                    <a:pt x="0" y="0"/>
                  </a:moveTo>
                  <a:lnTo>
                    <a:pt x="509126" y="127114"/>
                  </a:lnTo>
                  <a:cubicBezTo>
                    <a:pt x="1656276" y="394427"/>
                    <a:pt x="3011164" y="598944"/>
                    <a:pt x="4499910" y="720789"/>
                  </a:cubicBezTo>
                  <a:lnTo>
                    <a:pt x="5170531" y="768690"/>
                  </a:lnTo>
                  <a:lnTo>
                    <a:pt x="4943847" y="779391"/>
                  </a:lnTo>
                  <a:cubicBezTo>
                    <a:pt x="4625423" y="789300"/>
                    <a:pt x="4295728" y="794504"/>
                    <a:pt x="3958041" y="794504"/>
                  </a:cubicBezTo>
                  <a:cubicBezTo>
                    <a:pt x="2607293" y="794504"/>
                    <a:pt x="1384420" y="711242"/>
                    <a:pt x="499235" y="576626"/>
                  </a:cubicBezTo>
                  <a:lnTo>
                    <a:pt x="0" y="48460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10" name="梯形 9"/>
          <p:cNvSpPr/>
          <p:nvPr/>
        </p:nvSpPr>
        <p:spPr>
          <a:xfrm rot="16200000">
            <a:off x="54598" y="79396"/>
            <a:ext cx="281917" cy="808817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DIN Light"/>
              <a:ea typeface="微软雅黑 Light" panose="020B0502040204020203" charset="-122"/>
            </a:endParaRPr>
          </a:p>
        </p:txBody>
      </p:sp>
      <p:sp>
        <p:nvSpPr>
          <p:cNvPr id="11" name="梯形 10"/>
          <p:cNvSpPr/>
          <p:nvPr/>
        </p:nvSpPr>
        <p:spPr>
          <a:xfrm rot="16200000">
            <a:off x="43162" y="238020"/>
            <a:ext cx="200441" cy="669682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 Light"/>
              <a:ea typeface="微软雅黑 Light" panose="020B0502040204020203" charset="-122"/>
              <a:cs typeface="+mn-cs"/>
            </a:endParaRPr>
          </a:p>
        </p:txBody>
      </p:sp>
      <p:pic>
        <p:nvPicPr>
          <p:cNvPr id="12" name="Picture 2" descr="https://timgsa.baidu.com/timg?image&amp;quality=80&amp;size=b9999_10000&amp;sec=1543772355175&amp;di=c79abbaff2a9fe46052298e3846c46fe&amp;imgtype=0&amp;src=http%3A%2F%2Fpic44.photophoto.cn%2F20170707%2F0007019917203103_b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4"/>
          <a:stretch>
            <a:fillRect/>
          </a:stretch>
        </p:blipFill>
        <p:spPr bwMode="auto">
          <a:xfrm>
            <a:off x="8447830" y="205156"/>
            <a:ext cx="476787" cy="62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灯片编号占位符 5"/>
          <p:cNvSpPr>
            <a:spLocks noGrp="1"/>
          </p:cNvSpPr>
          <p:nvPr userDrawn="1"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GAN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1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283777" y="893061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模型框架</a:t>
            </a:r>
          </a:p>
        </p:txBody>
      </p:sp>
      <p:sp>
        <p:nvSpPr>
          <p:cNvPr id="4" name="流程图: 过程 3"/>
          <p:cNvSpPr/>
          <p:nvPr/>
        </p:nvSpPr>
        <p:spPr>
          <a:xfrm>
            <a:off x="628015" y="3566160"/>
            <a:ext cx="1173480" cy="56451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随机向量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2279015" y="3497580"/>
            <a:ext cx="1261110" cy="70167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生成器</a:t>
            </a:r>
          </a:p>
        </p:txBody>
      </p:sp>
      <p:sp>
        <p:nvSpPr>
          <p:cNvPr id="8" name="流程图: 过程 7"/>
          <p:cNvSpPr/>
          <p:nvPr/>
        </p:nvSpPr>
        <p:spPr>
          <a:xfrm>
            <a:off x="3930650" y="1927860"/>
            <a:ext cx="1173480" cy="56451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真数据</a:t>
            </a:r>
          </a:p>
        </p:txBody>
      </p:sp>
      <p:sp>
        <p:nvSpPr>
          <p:cNvPr id="10" name="流程图: 过程 9"/>
          <p:cNvSpPr/>
          <p:nvPr/>
        </p:nvSpPr>
        <p:spPr>
          <a:xfrm>
            <a:off x="3930650" y="3566160"/>
            <a:ext cx="1173480" cy="56451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假数据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5582920" y="2707005"/>
            <a:ext cx="1252220" cy="66167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鉴别器</a:t>
            </a:r>
          </a:p>
        </p:txBody>
      </p:sp>
      <p:sp>
        <p:nvSpPr>
          <p:cNvPr id="12" name="流程图: 决策 11"/>
          <p:cNvSpPr/>
          <p:nvPr/>
        </p:nvSpPr>
        <p:spPr>
          <a:xfrm>
            <a:off x="7336155" y="2492375"/>
            <a:ext cx="1112520" cy="1073785"/>
          </a:xfrm>
          <a:prstGeom prst="flowChartDecision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真假</a:t>
            </a:r>
          </a:p>
        </p:txBody>
      </p:sp>
      <p:cxnSp>
        <p:nvCxnSpPr>
          <p:cNvPr id="13" name="直接箭头连接符 12"/>
          <p:cNvCxnSpPr>
            <a:stCxn id="4" idx="3"/>
            <a:endCxn id="5" idx="1"/>
          </p:cNvCxnSpPr>
          <p:nvPr/>
        </p:nvCxnSpPr>
        <p:spPr>
          <a:xfrm>
            <a:off x="1801495" y="3848735"/>
            <a:ext cx="47752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5" idx="3"/>
            <a:endCxn id="10" idx="1"/>
          </p:cNvCxnSpPr>
          <p:nvPr/>
        </p:nvCxnSpPr>
        <p:spPr>
          <a:xfrm>
            <a:off x="3540125" y="3848735"/>
            <a:ext cx="390525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" name="肘形连接符 14"/>
          <p:cNvCxnSpPr>
            <a:stCxn id="10" idx="3"/>
            <a:endCxn id="11" idx="1"/>
          </p:cNvCxnSpPr>
          <p:nvPr/>
        </p:nvCxnSpPr>
        <p:spPr>
          <a:xfrm flipV="1">
            <a:off x="5104130" y="3037840"/>
            <a:ext cx="478790" cy="81089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8" idx="3"/>
            <a:endCxn id="11" idx="1"/>
          </p:cNvCxnSpPr>
          <p:nvPr/>
        </p:nvCxnSpPr>
        <p:spPr>
          <a:xfrm>
            <a:off x="5104130" y="2210435"/>
            <a:ext cx="478790" cy="82740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1" idx="3"/>
            <a:endCxn id="12" idx="1"/>
          </p:cNvCxnSpPr>
          <p:nvPr/>
        </p:nvCxnSpPr>
        <p:spPr>
          <a:xfrm flipV="1">
            <a:off x="6835140" y="3029585"/>
            <a:ext cx="501015" cy="8255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1" idx="2"/>
            <a:endCxn id="5" idx="2"/>
          </p:cNvCxnSpPr>
          <p:nvPr/>
        </p:nvCxnSpPr>
        <p:spPr>
          <a:xfrm rot="5400000">
            <a:off x="4144010" y="2134235"/>
            <a:ext cx="830580" cy="3299460"/>
          </a:xfrm>
          <a:prstGeom prst="bentConnector3">
            <a:avLst>
              <a:gd name="adj1" fmla="val 196712"/>
            </a:avLst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6189345" y="339725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D(X)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909570" y="425386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G(X)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DM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10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495232" y="999106"/>
            <a:ext cx="705255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结果说明：</a:t>
            </a:r>
          </a:p>
        </p:txBody>
      </p:sp>
      <p:sp>
        <p:nvSpPr>
          <p:cNvPr id="9" name="矩形 8"/>
          <p:cNvSpPr/>
          <p:nvPr/>
        </p:nvSpPr>
        <p:spPr>
          <a:xfrm>
            <a:off x="7109460" y="4524375"/>
            <a:ext cx="1625600" cy="469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41325" y="1521076"/>
            <a:ext cx="82613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400" dirty="0" err="1"/>
              <a:t>消融实验中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r>
              <a:rPr lang="zh-CN" altLang="en-US" sz="2400" dirty="0"/>
              <a:t>在去除蛋白质编码后，预测的值明显改变，表明了蛋白质编码特征提取对模型性能的重要影响。在去除</a:t>
            </a:r>
            <a:r>
              <a:rPr lang="en-US" altLang="zh-CN" sz="2400" dirty="0" err="1"/>
              <a:t>lstm</a:t>
            </a:r>
            <a:r>
              <a:rPr lang="zh-CN" altLang="en-US" sz="2400" dirty="0"/>
              <a:t>神经网络模型处理和寡糖编码后，预测值略有变化，其对模型的预测影响不大，而在去除注意力机制后，其预测值与原始的值几乎相同，对于模型的预测准确性没有重要影响</a:t>
            </a:r>
            <a:endParaRPr lang="en-US" altLang="zh-CN" sz="2400" dirty="0"/>
          </a:p>
          <a:p>
            <a:endParaRPr lang="en-US" sz="2400" dirty="0"/>
          </a:p>
          <a:p>
            <a:r>
              <a:rPr sz="2400" dirty="0" err="1"/>
              <a:t>泛化实验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r>
              <a:rPr lang="en-US" altLang="zh-CN" sz="2400" dirty="0"/>
              <a:t>DM</a:t>
            </a:r>
            <a:r>
              <a:rPr lang="zh-CN" altLang="en-US" sz="2400" dirty="0"/>
              <a:t>模型在处理四个不同的蛋白质家族数据时，</a:t>
            </a:r>
            <a:r>
              <a:rPr lang="en-US" altLang="zh-CN" sz="2400" dirty="0" err="1"/>
              <a:t>Galection</a:t>
            </a:r>
            <a:r>
              <a:rPr lang="zh-CN" altLang="en-US" sz="2400" dirty="0"/>
              <a:t>的预测值较为低，其他三个蛋白质的结果几乎相同，整体上</a:t>
            </a:r>
            <a:r>
              <a:rPr lang="zh-CN" altLang="en-US" sz="2400" b="0" i="0" dirty="0">
                <a:solidFill>
                  <a:srgbClr val="060607"/>
                </a:solidFill>
                <a:effectLst/>
                <a:latin typeface="-apple-system"/>
              </a:rPr>
              <a:t>模型在新数据上的表现相对稳定，能够适应不同的数据分布和环境变化，其</a:t>
            </a:r>
            <a:r>
              <a:rPr lang="zh-CN" altLang="en-US" sz="2400" dirty="0"/>
              <a:t>性能较为出色。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GAN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2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284480" y="730250"/>
            <a:ext cx="3846830" cy="4025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模型运行结果统计：消融实验</a:t>
            </a: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图表 3" descr="7b0a202020202263686172745265734964223a202234363235383434220a7d0a"/>
          <p:cNvGraphicFramePr/>
          <p:nvPr/>
        </p:nvGraphicFramePr>
        <p:xfrm>
          <a:off x="284480" y="1088390"/>
          <a:ext cx="8427085" cy="2544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284480" y="3620770"/>
            <a:ext cx="1313180" cy="3511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泛化实验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图表 6" descr="7b0a202020202263686172745265734964223a202234363235383434220a7d0a"/>
          <p:cNvGraphicFramePr/>
          <p:nvPr/>
        </p:nvGraphicFramePr>
        <p:xfrm>
          <a:off x="284480" y="3990975"/>
          <a:ext cx="8427085" cy="2378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GAN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3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495232" y="999106"/>
            <a:ext cx="705255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结果说明：</a:t>
            </a:r>
          </a:p>
        </p:txBody>
      </p:sp>
      <p:sp>
        <p:nvSpPr>
          <p:cNvPr id="9" name="矩形 8"/>
          <p:cNvSpPr/>
          <p:nvPr/>
        </p:nvSpPr>
        <p:spPr>
          <a:xfrm>
            <a:off x="7109460" y="4524375"/>
            <a:ext cx="1625600" cy="469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95300" y="1710055"/>
            <a:ext cx="826135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400"/>
              <a:t>在消融实验中，移除寡糖编码部分时，对GAN模型最终结果的预测没有显著的影响。这表明寡糖编码在当前模型架构中并不是决定性因素。然而，当移除蛋白质编码部分时，模型的预测准确性显著下降。这一结果强调了蛋白质编码在模型中的关键作用，它对模型的性能有着直接且重要的影响。</a:t>
            </a:r>
          </a:p>
          <a:p>
            <a:endParaRPr sz="2400"/>
          </a:p>
          <a:p>
            <a:r>
              <a:rPr sz="2400"/>
              <a:t>在泛化实验中，GAN模型在处理四个不同的蛋白质家族数据时均能取得令人满意的结果。这表明GAN模型不仅能够在训练数据上表现出色，而且对于未见过的新数据也具有强大的适应能力和数据生成能力。此结果证明了模型的良好泛化性能，预示着其在实际应用中处理多样化数据时的潜力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Transformer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4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-68" y="773046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模型框架</a:t>
            </a:r>
          </a:p>
        </p:txBody>
      </p:sp>
      <p:sp>
        <p:nvSpPr>
          <p:cNvPr id="4" name="矩形 3"/>
          <p:cNvSpPr/>
          <p:nvPr/>
        </p:nvSpPr>
        <p:spPr>
          <a:xfrm>
            <a:off x="1284304" y="2385594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284304" y="2774849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284304" y="3164104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284304" y="3553359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284304" y="3942614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284304" y="4331869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219534" y="2330349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1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219534" y="2718969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2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219534" y="3108224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3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219534" y="3498114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4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219534" y="3887369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5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222709" y="4277259"/>
            <a:ext cx="3416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6</a:t>
            </a:r>
          </a:p>
        </p:txBody>
      </p:sp>
      <p:cxnSp>
        <p:nvCxnSpPr>
          <p:cNvPr id="23" name="曲线连接符 22"/>
          <p:cNvCxnSpPr>
            <a:stCxn id="13" idx="1"/>
            <a:endCxn id="18" idx="1"/>
          </p:cNvCxnSpPr>
          <p:nvPr/>
        </p:nvCxnSpPr>
        <p:spPr>
          <a:xfrm rot="10800000" flipH="1" flipV="1">
            <a:off x="1219534" y="2484019"/>
            <a:ext cx="3175" cy="1946910"/>
          </a:xfrm>
          <a:prstGeom prst="curvedConnector3">
            <a:avLst>
              <a:gd name="adj1" fmla="val -7500000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568659" y="3026944"/>
            <a:ext cx="447040" cy="721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/>
              <a:t>训练集</a:t>
            </a:r>
          </a:p>
        </p:txBody>
      </p:sp>
      <p:sp>
        <p:nvSpPr>
          <p:cNvPr id="25" name="矩形 24"/>
          <p:cNvSpPr/>
          <p:nvPr/>
        </p:nvSpPr>
        <p:spPr>
          <a:xfrm>
            <a:off x="2280619" y="2581174"/>
            <a:ext cx="2483886" cy="184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A170C152-A99C-32F2-3416-936CAC1D9728}"/>
              </a:ext>
            </a:extLst>
          </p:cNvPr>
          <p:cNvCxnSpPr>
            <a:cxnSpLocks/>
          </p:cNvCxnSpPr>
          <p:nvPr/>
        </p:nvCxnSpPr>
        <p:spPr>
          <a:xfrm>
            <a:off x="1564339" y="2484019"/>
            <a:ext cx="641350" cy="1054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79D5A85E-17E6-3958-E41F-96688FB1C826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564339" y="2872322"/>
            <a:ext cx="641350" cy="666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EC469255-3BBB-E768-8D20-D184797A3DAE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1564339" y="3261577"/>
            <a:ext cx="641350" cy="276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124489A2-BC7B-D673-A887-F3CA63235EBA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1564339" y="3538437"/>
            <a:ext cx="641350" cy="113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2ACD7A96-86F4-185C-36C9-CFC53DD75A66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1564339" y="3553359"/>
            <a:ext cx="641350" cy="487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51BC7B77-8D3D-90CF-E411-3BD6B8FA0081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1564339" y="3538437"/>
            <a:ext cx="641350" cy="892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本框 98">
            <a:extLst>
              <a:ext uri="{FF2B5EF4-FFF2-40B4-BE49-F238E27FC236}">
                <a16:creationId xmlns:a16="http://schemas.microsoft.com/office/drawing/2014/main" id="{DA069629-0910-BA90-FC5B-F772F2118251}"/>
              </a:ext>
            </a:extLst>
          </p:cNvPr>
          <p:cNvSpPr txBox="1"/>
          <p:nvPr/>
        </p:nvSpPr>
        <p:spPr>
          <a:xfrm>
            <a:off x="5798753" y="3302534"/>
            <a:ext cx="1414145" cy="584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/>
              <a:t>   ………………</a:t>
            </a:r>
            <a:br>
              <a:rPr lang="en-US" altLang="zh-CN" dirty="0"/>
            </a:br>
            <a:r>
              <a:rPr lang="zh-CN" altLang="en-US" dirty="0"/>
              <a:t>多个编码器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6194CFBC-192D-FEC3-7F81-67875C159EAB}"/>
              </a:ext>
            </a:extLst>
          </p:cNvPr>
          <p:cNvSpPr/>
          <p:nvPr/>
        </p:nvSpPr>
        <p:spPr>
          <a:xfrm>
            <a:off x="2415172" y="2764982"/>
            <a:ext cx="570063" cy="149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760384BD-7195-6CAF-AE5E-B9B0F2ECDB82}"/>
              </a:ext>
            </a:extLst>
          </p:cNvPr>
          <p:cNvSpPr txBox="1"/>
          <p:nvPr/>
        </p:nvSpPr>
        <p:spPr>
          <a:xfrm>
            <a:off x="2464786" y="2814695"/>
            <a:ext cx="3954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自注意力层</a:t>
            </a: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C5A61C7B-6569-217F-218C-E1EB3EF74870}"/>
              </a:ext>
            </a:extLst>
          </p:cNvPr>
          <p:cNvSpPr/>
          <p:nvPr/>
        </p:nvSpPr>
        <p:spPr>
          <a:xfrm>
            <a:off x="4122971" y="2764982"/>
            <a:ext cx="570063" cy="149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83E82E34-9B09-EF19-1675-7E595E68D504}"/>
              </a:ext>
            </a:extLst>
          </p:cNvPr>
          <p:cNvSpPr txBox="1"/>
          <p:nvPr/>
        </p:nvSpPr>
        <p:spPr>
          <a:xfrm>
            <a:off x="4210300" y="2905728"/>
            <a:ext cx="395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前馈网络</a:t>
            </a:r>
          </a:p>
        </p:txBody>
      </p:sp>
      <p:cxnSp>
        <p:nvCxnSpPr>
          <p:cNvPr id="105" name="直接箭头连接符 104">
            <a:extLst>
              <a:ext uri="{FF2B5EF4-FFF2-40B4-BE49-F238E27FC236}">
                <a16:creationId xmlns:a16="http://schemas.microsoft.com/office/drawing/2014/main" id="{5E9A50BE-8819-1499-C37D-CEA1F061583F}"/>
              </a:ext>
            </a:extLst>
          </p:cNvPr>
          <p:cNvCxnSpPr>
            <a:cxnSpLocks/>
            <a:stCxn id="100" idx="3"/>
          </p:cNvCxnSpPr>
          <p:nvPr/>
        </p:nvCxnSpPr>
        <p:spPr>
          <a:xfrm>
            <a:off x="2985235" y="3511742"/>
            <a:ext cx="11268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文本框 105">
            <a:extLst>
              <a:ext uri="{FF2B5EF4-FFF2-40B4-BE49-F238E27FC236}">
                <a16:creationId xmlns:a16="http://schemas.microsoft.com/office/drawing/2014/main" id="{4B596826-A6D2-F673-B6D2-7919695FECF1}"/>
              </a:ext>
            </a:extLst>
          </p:cNvPr>
          <p:cNvSpPr txBox="1"/>
          <p:nvPr/>
        </p:nvSpPr>
        <p:spPr>
          <a:xfrm>
            <a:off x="2942038" y="4469380"/>
            <a:ext cx="1414145" cy="584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编码器</a:t>
            </a:r>
          </a:p>
        </p:txBody>
      </p:sp>
      <p:cxnSp>
        <p:nvCxnSpPr>
          <p:cNvPr id="110" name="直接箭头连接符 109">
            <a:extLst>
              <a:ext uri="{FF2B5EF4-FFF2-40B4-BE49-F238E27FC236}">
                <a16:creationId xmlns:a16="http://schemas.microsoft.com/office/drawing/2014/main" id="{BD0C7CF3-8B21-C1F1-B93B-A8DB0024D9FB}"/>
              </a:ext>
            </a:extLst>
          </p:cNvPr>
          <p:cNvCxnSpPr>
            <a:cxnSpLocks/>
          </p:cNvCxnSpPr>
          <p:nvPr/>
        </p:nvCxnSpPr>
        <p:spPr>
          <a:xfrm>
            <a:off x="4775416" y="3498114"/>
            <a:ext cx="1055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>
            <a:extLst>
              <a:ext uri="{FF2B5EF4-FFF2-40B4-BE49-F238E27FC236}">
                <a16:creationId xmlns:a16="http://schemas.microsoft.com/office/drawing/2014/main" id="{DDF85826-E99B-7CC3-3751-CD2A32CCA594}"/>
              </a:ext>
            </a:extLst>
          </p:cNvPr>
          <p:cNvSpPr/>
          <p:nvPr/>
        </p:nvSpPr>
        <p:spPr>
          <a:xfrm>
            <a:off x="2205689" y="2249988"/>
            <a:ext cx="5138387" cy="2750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36C08C81-6E30-D021-E7DC-CE680678D7B1}"/>
              </a:ext>
            </a:extLst>
          </p:cNvPr>
          <p:cNvSpPr txBox="1"/>
          <p:nvPr/>
        </p:nvSpPr>
        <p:spPr>
          <a:xfrm>
            <a:off x="4177364" y="5115485"/>
            <a:ext cx="1414145" cy="584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编码器层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4C73673A-8963-3B5C-2274-858225BB414F}"/>
              </a:ext>
            </a:extLst>
          </p:cNvPr>
          <p:cNvSpPr txBox="1"/>
          <p:nvPr/>
        </p:nvSpPr>
        <p:spPr>
          <a:xfrm>
            <a:off x="3007761" y="3107590"/>
            <a:ext cx="1414145" cy="3595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dirty="0"/>
              <a:t>残差连接</a:t>
            </a: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A837B2E7-CFE2-D4EB-A661-A3D2960C4FCD}"/>
              </a:ext>
            </a:extLst>
          </p:cNvPr>
          <p:cNvSpPr txBox="1"/>
          <p:nvPr/>
        </p:nvSpPr>
        <p:spPr>
          <a:xfrm>
            <a:off x="3000828" y="3511742"/>
            <a:ext cx="1111232" cy="584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dirty="0"/>
              <a:t>层归一化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19BCDF8A-EE3B-A9CB-C1CE-13D41EDE765B}"/>
              </a:ext>
            </a:extLst>
          </p:cNvPr>
          <p:cNvSpPr txBox="1"/>
          <p:nvPr/>
        </p:nvSpPr>
        <p:spPr>
          <a:xfrm>
            <a:off x="4749934" y="3107590"/>
            <a:ext cx="1414145" cy="3595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dirty="0"/>
              <a:t>残差连接</a:t>
            </a: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43E9227C-D6BD-F4ED-41E3-F79A998E9E66}"/>
              </a:ext>
            </a:extLst>
          </p:cNvPr>
          <p:cNvSpPr txBox="1"/>
          <p:nvPr/>
        </p:nvSpPr>
        <p:spPr>
          <a:xfrm>
            <a:off x="4743001" y="3511742"/>
            <a:ext cx="1111232" cy="584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dirty="0"/>
              <a:t>层归一化</a:t>
            </a:r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666284F9-13AA-50DE-C26F-368683AD48FD}"/>
              </a:ext>
            </a:extLst>
          </p:cNvPr>
          <p:cNvSpPr/>
          <p:nvPr/>
        </p:nvSpPr>
        <p:spPr>
          <a:xfrm>
            <a:off x="7951203" y="2774849"/>
            <a:ext cx="570063" cy="149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0C0E89D2-9C6F-E4D4-D71C-DD735F494E73}"/>
              </a:ext>
            </a:extLst>
          </p:cNvPr>
          <p:cNvSpPr txBox="1"/>
          <p:nvPr/>
        </p:nvSpPr>
        <p:spPr>
          <a:xfrm>
            <a:off x="8038532" y="2915595"/>
            <a:ext cx="395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回归预测</a:t>
            </a:r>
          </a:p>
        </p:txBody>
      </p:sp>
      <p:cxnSp>
        <p:nvCxnSpPr>
          <p:cNvPr id="125" name="直接箭头连接符 124">
            <a:extLst>
              <a:ext uri="{FF2B5EF4-FFF2-40B4-BE49-F238E27FC236}">
                <a16:creationId xmlns:a16="http://schemas.microsoft.com/office/drawing/2014/main" id="{ED7EA43D-72DA-3D01-1850-104D8A129BCB}"/>
              </a:ext>
            </a:extLst>
          </p:cNvPr>
          <p:cNvCxnSpPr>
            <a:endCxn id="122" idx="1"/>
          </p:cNvCxnSpPr>
          <p:nvPr/>
        </p:nvCxnSpPr>
        <p:spPr>
          <a:xfrm>
            <a:off x="7344076" y="3521609"/>
            <a:ext cx="6071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Transformer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5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284480" y="730250"/>
            <a:ext cx="3846830" cy="4025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模型运行结果统计：消融实验</a:t>
            </a: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图表 3" descr="7b0a202020202263686172745265734964223a202234363235383434220a7d0a"/>
          <p:cNvGraphicFramePr/>
          <p:nvPr/>
        </p:nvGraphicFramePr>
        <p:xfrm>
          <a:off x="284480" y="1088390"/>
          <a:ext cx="8427085" cy="2544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284480" y="3620770"/>
            <a:ext cx="1313180" cy="3511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泛化实验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图表 6" descr="7b0a202020202263686172745265734964223a202234363235383434220a7d0a"/>
          <p:cNvGraphicFramePr/>
          <p:nvPr>
            <p:extLst>
              <p:ext uri="{D42A27DB-BD31-4B8C-83A1-F6EECF244321}">
                <p14:modId xmlns:p14="http://schemas.microsoft.com/office/powerpoint/2010/main" val="574525255"/>
              </p:ext>
            </p:extLst>
          </p:nvPr>
        </p:nvGraphicFramePr>
        <p:xfrm>
          <a:off x="284480" y="3990975"/>
          <a:ext cx="8427085" cy="2378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940134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Transformer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6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495232" y="999106"/>
            <a:ext cx="705255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结果说明：</a:t>
            </a:r>
          </a:p>
        </p:txBody>
      </p:sp>
      <p:sp>
        <p:nvSpPr>
          <p:cNvPr id="9" name="矩形 8"/>
          <p:cNvSpPr/>
          <p:nvPr/>
        </p:nvSpPr>
        <p:spPr>
          <a:xfrm>
            <a:off x="7109460" y="4524375"/>
            <a:ext cx="1625600" cy="469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95300" y="1710055"/>
            <a:ext cx="826135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400" dirty="0" err="1"/>
              <a:t>在消融实验中</a:t>
            </a:r>
            <a:r>
              <a:rPr sz="2400" dirty="0"/>
              <a:t>，</a:t>
            </a:r>
            <a:r>
              <a:rPr lang="zh-CN" altLang="en-US" sz="2400" dirty="0"/>
              <a:t>无论移除什么部分，对</a:t>
            </a:r>
            <a:r>
              <a:rPr lang="en-US" altLang="zh-CN" sz="2400" dirty="0"/>
              <a:t>Transformer</a:t>
            </a:r>
            <a:r>
              <a:rPr lang="zh-CN" altLang="en-US" sz="2400" dirty="0"/>
              <a:t>模型最终结果的预测都没有太大的影响。这可能是由于本项目进行的是回归任务，数据方面也进行了长度统一等处理，模型没有使用</a:t>
            </a:r>
            <a:r>
              <a:rPr lang="zh-CN" altLang="en-US" sz="2400" b="0" i="0" dirty="0">
                <a:effectLst/>
                <a:latin typeface="-apple-system"/>
              </a:rPr>
              <a:t>位置编码以及解码器导致的。</a:t>
            </a:r>
            <a:endParaRPr lang="en-US" altLang="zh-CN" sz="2400" b="0" i="0" dirty="0">
              <a:effectLst/>
              <a:latin typeface="-apple-system"/>
            </a:endParaRPr>
          </a:p>
          <a:p>
            <a:endParaRPr lang="en-US" altLang="zh-CN" sz="2400" dirty="0"/>
          </a:p>
          <a:p>
            <a:r>
              <a:rPr sz="2400" dirty="0" err="1"/>
              <a:t>在泛化实验中，</a:t>
            </a:r>
            <a:r>
              <a:rPr lang="en-US" altLang="zh-CN" sz="2400" dirty="0" err="1"/>
              <a:t>Transformer</a:t>
            </a:r>
            <a:r>
              <a:rPr lang="en-US" altLang="zh-CN" sz="2400" dirty="0"/>
              <a:t> </a:t>
            </a:r>
            <a:r>
              <a:rPr lang="zh-CN" altLang="en-US" sz="2400" dirty="0"/>
              <a:t>模型在不同蛋白质家族上的表现略有差异，但整体上误差指标都相对较低，显示出模型对于这些家族的蛋白质数据具有较好的预测准确性。同时表现出该</a:t>
            </a:r>
            <a:r>
              <a:rPr lang="zh-CN" altLang="en-US" sz="2400" b="0" i="0" dirty="0">
                <a:effectLst/>
                <a:latin typeface="-apple-system"/>
              </a:rPr>
              <a:t>模型具有较强的数据生成能力，即能够生成与真实数据相似的新数据，这对于蛋白质结构预测和功能分析等领域尤为重要。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557103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DM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7</a:t>
            </a:fld>
            <a:endParaRPr lang="zh-CN" altLang="en-US" sz="825"/>
          </a:p>
        </p:txBody>
      </p:sp>
      <p:sp>
        <p:nvSpPr>
          <p:cNvPr id="8" name="文本框 7"/>
          <p:cNvSpPr txBox="1"/>
          <p:nvPr/>
        </p:nvSpPr>
        <p:spPr>
          <a:xfrm>
            <a:off x="186690" y="2297665"/>
            <a:ext cx="8524875" cy="16014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E019A0B-7F2E-FB58-C644-810FA0C81EEB}"/>
              </a:ext>
            </a:extLst>
          </p:cNvPr>
          <p:cNvSpPr txBox="1"/>
          <p:nvPr/>
        </p:nvSpPr>
        <p:spPr>
          <a:xfrm>
            <a:off x="99822" y="4153820"/>
            <a:ext cx="90441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zh-CN" altLang="en-US" sz="1600" dirty="0"/>
            </a:br>
            <a:endParaRPr lang="zh-CN" altLang="en-US" sz="1600" b="0" i="0" dirty="0">
              <a:solidFill>
                <a:srgbClr val="191B1F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E557337-625D-76A2-3FA4-EBD01BEB0594}"/>
              </a:ext>
            </a:extLst>
          </p:cNvPr>
          <p:cNvSpPr/>
          <p:nvPr/>
        </p:nvSpPr>
        <p:spPr>
          <a:xfrm>
            <a:off x="890389" y="1805136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X0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77C66EC-2699-EB14-9222-6FE9136D7908}"/>
              </a:ext>
            </a:extLst>
          </p:cNvPr>
          <p:cNvSpPr/>
          <p:nvPr/>
        </p:nvSpPr>
        <p:spPr>
          <a:xfrm>
            <a:off x="2031736" y="1805136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X1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9E1A185-D080-4E9E-5FC2-55B1DD93AEF6}"/>
              </a:ext>
            </a:extLst>
          </p:cNvPr>
          <p:cNvSpPr/>
          <p:nvPr/>
        </p:nvSpPr>
        <p:spPr>
          <a:xfrm>
            <a:off x="3173083" y="1786275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X2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912B5C0-EBAF-89A6-953D-4E23E3CFBBA3}"/>
              </a:ext>
            </a:extLst>
          </p:cNvPr>
          <p:cNvSpPr/>
          <p:nvPr/>
        </p:nvSpPr>
        <p:spPr>
          <a:xfrm>
            <a:off x="7338204" y="1761764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XT</a:t>
            </a:r>
            <a:endParaRPr lang="zh-CN" altLang="en-US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F05C8AE2-8A2F-D1E0-DE39-A87D25866970}"/>
              </a:ext>
            </a:extLst>
          </p:cNvPr>
          <p:cNvCxnSpPr>
            <a:cxnSpLocks/>
          </p:cNvCxnSpPr>
          <p:nvPr/>
        </p:nvCxnSpPr>
        <p:spPr>
          <a:xfrm>
            <a:off x="1451106" y="2461200"/>
            <a:ext cx="5997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96D6B05C-A681-1E42-4064-BC117FB54FC2}"/>
              </a:ext>
            </a:extLst>
          </p:cNvPr>
          <p:cNvCxnSpPr>
            <a:cxnSpLocks/>
          </p:cNvCxnSpPr>
          <p:nvPr/>
        </p:nvCxnSpPr>
        <p:spPr>
          <a:xfrm>
            <a:off x="2592453" y="2461200"/>
            <a:ext cx="5997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82F9AF8C-A9D5-0D18-2928-BB032B45C8B3}"/>
              </a:ext>
            </a:extLst>
          </p:cNvPr>
          <p:cNvCxnSpPr>
            <a:cxnSpLocks/>
          </p:cNvCxnSpPr>
          <p:nvPr/>
        </p:nvCxnSpPr>
        <p:spPr>
          <a:xfrm flipV="1">
            <a:off x="3652998" y="2417828"/>
            <a:ext cx="1483313" cy="8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A9940323-DA20-5109-9C65-3725164F72FA}"/>
              </a:ext>
            </a:extLst>
          </p:cNvPr>
          <p:cNvCxnSpPr>
            <a:cxnSpLocks/>
          </p:cNvCxnSpPr>
          <p:nvPr/>
        </p:nvCxnSpPr>
        <p:spPr>
          <a:xfrm flipV="1">
            <a:off x="5883215" y="2417828"/>
            <a:ext cx="1454989" cy="8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375F36E0-2FAF-00F7-40C9-E65B1382B6F0}"/>
              </a:ext>
            </a:extLst>
          </p:cNvPr>
          <p:cNvSpPr/>
          <p:nvPr/>
        </p:nvSpPr>
        <p:spPr>
          <a:xfrm>
            <a:off x="890388" y="3990965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XT</a:t>
            </a:r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75D74C5-647B-E761-99B3-E876E3665358}"/>
              </a:ext>
            </a:extLst>
          </p:cNvPr>
          <p:cNvSpPr/>
          <p:nvPr/>
        </p:nvSpPr>
        <p:spPr>
          <a:xfrm>
            <a:off x="4969424" y="3990965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X2</a:t>
            </a:r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6681E34-FBBA-D1F0-CD3A-F6938AD18A79}"/>
              </a:ext>
            </a:extLst>
          </p:cNvPr>
          <p:cNvSpPr/>
          <p:nvPr/>
        </p:nvSpPr>
        <p:spPr>
          <a:xfrm>
            <a:off x="6158218" y="3979546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X1</a:t>
            </a:r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2906CA8-B8D7-CED4-98BD-E33093319CA4}"/>
              </a:ext>
            </a:extLst>
          </p:cNvPr>
          <p:cNvSpPr/>
          <p:nvPr/>
        </p:nvSpPr>
        <p:spPr>
          <a:xfrm>
            <a:off x="7338203" y="3985243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X0</a:t>
            </a:r>
            <a:endParaRPr lang="zh-CN" altLang="en-US" dirty="0"/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7A98633C-CB93-801F-43C1-9854F8D38016}"/>
              </a:ext>
            </a:extLst>
          </p:cNvPr>
          <p:cNvCxnSpPr>
            <a:cxnSpLocks/>
          </p:cNvCxnSpPr>
          <p:nvPr/>
        </p:nvCxnSpPr>
        <p:spPr>
          <a:xfrm>
            <a:off x="1409015" y="4655403"/>
            <a:ext cx="13600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3B1B009C-4E05-B3EC-EF8B-B7453CE86269}"/>
              </a:ext>
            </a:extLst>
          </p:cNvPr>
          <p:cNvCxnSpPr>
            <a:cxnSpLocks/>
          </p:cNvCxnSpPr>
          <p:nvPr/>
        </p:nvCxnSpPr>
        <p:spPr>
          <a:xfrm flipV="1">
            <a:off x="3487638" y="4639592"/>
            <a:ext cx="1483313" cy="8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F844FE47-D138-A2C0-D11B-579BE3BEF782}"/>
              </a:ext>
            </a:extLst>
          </p:cNvPr>
          <p:cNvCxnSpPr>
            <a:cxnSpLocks/>
          </p:cNvCxnSpPr>
          <p:nvPr/>
        </p:nvCxnSpPr>
        <p:spPr>
          <a:xfrm>
            <a:off x="6738452" y="4647966"/>
            <a:ext cx="5997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AA99D75F-5276-CC06-A370-FFD3E1BA8BDF}"/>
              </a:ext>
            </a:extLst>
          </p:cNvPr>
          <p:cNvCxnSpPr>
            <a:cxnSpLocks/>
          </p:cNvCxnSpPr>
          <p:nvPr/>
        </p:nvCxnSpPr>
        <p:spPr>
          <a:xfrm>
            <a:off x="5558467" y="4655403"/>
            <a:ext cx="5997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055CF268-2814-2C11-8584-AF888DD97204}"/>
              </a:ext>
            </a:extLst>
          </p:cNvPr>
          <p:cNvSpPr txBox="1"/>
          <p:nvPr/>
        </p:nvSpPr>
        <p:spPr>
          <a:xfrm>
            <a:off x="5104322" y="2226147"/>
            <a:ext cx="810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………</a:t>
            </a:r>
            <a:endParaRPr lang="zh-CN" altLang="en-US" sz="2000" b="1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5DDA00B9-1F8E-3BF6-41BB-0E4AF1D4A8BD}"/>
              </a:ext>
            </a:extLst>
          </p:cNvPr>
          <p:cNvSpPr txBox="1"/>
          <p:nvPr/>
        </p:nvSpPr>
        <p:spPr>
          <a:xfrm>
            <a:off x="2734833" y="4455348"/>
            <a:ext cx="810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………</a:t>
            </a:r>
            <a:endParaRPr lang="zh-CN" altLang="en-US" sz="2000" b="1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454B718-7377-B501-71ED-6F10355D8ED8}"/>
              </a:ext>
            </a:extLst>
          </p:cNvPr>
          <p:cNvSpPr txBox="1"/>
          <p:nvPr/>
        </p:nvSpPr>
        <p:spPr>
          <a:xfrm>
            <a:off x="3096982" y="1048530"/>
            <a:ext cx="259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前向过程（扩散过程）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40F7DB8-3DE6-7EB7-AEBA-4CFEC72EC2E5}"/>
              </a:ext>
            </a:extLst>
          </p:cNvPr>
          <p:cNvSpPr txBox="1"/>
          <p:nvPr/>
        </p:nvSpPr>
        <p:spPr>
          <a:xfrm>
            <a:off x="3487638" y="3419932"/>
            <a:ext cx="1964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逆扩散过程</a:t>
            </a: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5031B3A3-0E55-ED47-6CAE-3E1D1FA135FF}"/>
              </a:ext>
            </a:extLst>
          </p:cNvPr>
          <p:cNvCxnSpPr>
            <a:cxnSpLocks/>
          </p:cNvCxnSpPr>
          <p:nvPr/>
        </p:nvCxnSpPr>
        <p:spPr>
          <a:xfrm>
            <a:off x="1059506" y="1510453"/>
            <a:ext cx="66702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2740A87E-116E-37E6-AB17-34C4B3C6DCDD}"/>
              </a:ext>
            </a:extLst>
          </p:cNvPr>
          <p:cNvCxnSpPr>
            <a:cxnSpLocks/>
          </p:cNvCxnSpPr>
          <p:nvPr/>
        </p:nvCxnSpPr>
        <p:spPr>
          <a:xfrm flipH="1">
            <a:off x="1059506" y="3818644"/>
            <a:ext cx="6614681" cy="217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连接符: 肘形 54">
            <a:extLst>
              <a:ext uri="{FF2B5EF4-FFF2-40B4-BE49-F238E27FC236}">
                <a16:creationId xmlns:a16="http://schemas.microsoft.com/office/drawing/2014/main" id="{CEF3BD50-62B8-1ED9-EDC4-4F5D7705C1D4}"/>
              </a:ext>
            </a:extLst>
          </p:cNvPr>
          <p:cNvCxnSpPr>
            <a:stCxn id="29" idx="2"/>
            <a:endCxn id="28" idx="2"/>
          </p:cNvCxnSpPr>
          <p:nvPr/>
        </p:nvCxnSpPr>
        <p:spPr>
          <a:xfrm rot="5400000">
            <a:off x="5838471" y="4702986"/>
            <a:ext cx="11419" cy="1188794"/>
          </a:xfrm>
          <a:prstGeom prst="bentConnector3">
            <a:avLst>
              <a:gd name="adj1" fmla="val 48970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59EBBDD-C12D-87C9-D7E6-172AAEC0A90A}"/>
              </a:ext>
            </a:extLst>
          </p:cNvPr>
          <p:cNvSpPr txBox="1"/>
          <p:nvPr/>
        </p:nvSpPr>
        <p:spPr>
          <a:xfrm>
            <a:off x="5450862" y="5557772"/>
            <a:ext cx="1121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q(X2|X1)</a:t>
            </a:r>
            <a:endParaRPr lang="zh-CN" altLang="en-US" sz="1200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41FF8C36-141D-9980-BCE5-F4326791539B}"/>
              </a:ext>
            </a:extLst>
          </p:cNvPr>
          <p:cNvSpPr txBox="1"/>
          <p:nvPr/>
        </p:nvSpPr>
        <p:spPr>
          <a:xfrm>
            <a:off x="5453670" y="4351638"/>
            <a:ext cx="1121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p(X1|X2)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54975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DM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8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3602711" y="730250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模型框架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26695" y="1526282"/>
            <a:ext cx="8524875" cy="48329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6695" y="1376681"/>
            <a:ext cx="8328660" cy="28295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             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0B3EB5B-2C31-2526-1027-942F13C359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3434" b="23674"/>
          <a:stretch/>
        </p:blipFill>
        <p:spPr>
          <a:xfrm>
            <a:off x="180340" y="1486950"/>
            <a:ext cx="8571230" cy="2009684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A2B5BFA9-E581-5C68-4370-4CE5B2C04D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453" b="30842"/>
          <a:stretch/>
        </p:blipFill>
        <p:spPr bwMode="auto">
          <a:xfrm>
            <a:off x="92842" y="4215003"/>
            <a:ext cx="8462513" cy="157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8AB7B85-1E58-5833-E40D-70F319D58206}"/>
              </a:ext>
            </a:extLst>
          </p:cNvPr>
          <p:cNvSpPr txBox="1"/>
          <p:nvPr/>
        </p:nvSpPr>
        <p:spPr>
          <a:xfrm>
            <a:off x="290194" y="1002297"/>
            <a:ext cx="1233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Training</a:t>
            </a:r>
            <a:endParaRPr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00A675-9747-F386-8D47-F2B624946FDF}"/>
              </a:ext>
            </a:extLst>
          </p:cNvPr>
          <p:cNvSpPr txBox="1"/>
          <p:nvPr/>
        </p:nvSpPr>
        <p:spPr>
          <a:xfrm>
            <a:off x="290193" y="3954167"/>
            <a:ext cx="1233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Sampling</a:t>
            </a:r>
            <a:endParaRPr lang="zh-CN" altLang="en-US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7C9C9D1-DED1-8060-5F8D-3C20B8EAF49C}"/>
              </a:ext>
            </a:extLst>
          </p:cNvPr>
          <p:cNvSpPr txBox="1"/>
          <p:nvPr/>
        </p:nvSpPr>
        <p:spPr>
          <a:xfrm>
            <a:off x="459249" y="3535966"/>
            <a:ext cx="13781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从</a:t>
            </a:r>
            <a:r>
              <a:rPr lang="en-US" altLang="zh-CN" sz="1100" dirty="0"/>
              <a:t>1,2,….,T</a:t>
            </a:r>
            <a:r>
              <a:rPr lang="zh-CN" altLang="en-US" sz="1100" dirty="0"/>
              <a:t>时间抽取</a:t>
            </a:r>
            <a:r>
              <a:rPr lang="en-US" altLang="zh-CN" sz="1100" dirty="0"/>
              <a:t>t</a:t>
            </a:r>
            <a:endParaRPr lang="zh-CN" altLang="en-US" sz="1100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6C6282FD-0562-A34F-7AE0-5DB0E1C576D4}"/>
              </a:ext>
            </a:extLst>
          </p:cNvPr>
          <p:cNvCxnSpPr>
            <a:cxnSpLocks/>
          </p:cNvCxnSpPr>
          <p:nvPr/>
        </p:nvCxnSpPr>
        <p:spPr>
          <a:xfrm>
            <a:off x="1837427" y="3687706"/>
            <a:ext cx="4606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53B40BB4-2575-30D4-A405-4155B2866D85}"/>
              </a:ext>
            </a:extLst>
          </p:cNvPr>
          <p:cNvSpPr/>
          <p:nvPr/>
        </p:nvSpPr>
        <p:spPr>
          <a:xfrm>
            <a:off x="6443932" y="3508513"/>
            <a:ext cx="1489147" cy="423308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b="1" dirty="0"/>
              <a:t>根据</a:t>
            </a:r>
            <a:r>
              <a:rPr lang="en-US" altLang="zh-CN" sz="1100" b="1" dirty="0"/>
              <a:t>t</a:t>
            </a:r>
            <a:r>
              <a:rPr lang="zh-CN" altLang="en-US" sz="1100" b="1" dirty="0"/>
              <a:t>计算出正弦位置编码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2CB2F99-027F-8CE1-BC96-8AEBB472469A}"/>
              </a:ext>
            </a:extLst>
          </p:cNvPr>
          <p:cNvSpPr txBox="1"/>
          <p:nvPr/>
        </p:nvSpPr>
        <p:spPr>
          <a:xfrm>
            <a:off x="392430" y="5714000"/>
            <a:ext cx="13781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从</a:t>
            </a:r>
            <a:r>
              <a:rPr lang="en-US" altLang="zh-CN" sz="1100" dirty="0"/>
              <a:t>T,T-1,….,2,1</a:t>
            </a:r>
            <a:r>
              <a:rPr lang="zh-CN" altLang="en-US" sz="1100" dirty="0"/>
              <a:t>按顺序执行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00D56103-D1D6-17ED-86E7-C0597611424C}"/>
              </a:ext>
            </a:extLst>
          </p:cNvPr>
          <p:cNvCxnSpPr>
            <a:cxnSpLocks/>
          </p:cNvCxnSpPr>
          <p:nvPr/>
        </p:nvCxnSpPr>
        <p:spPr>
          <a:xfrm flipV="1">
            <a:off x="1770608" y="5929443"/>
            <a:ext cx="4704998" cy="14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047B7741-802C-72A2-E5F8-FDB3A0D2E92A}"/>
              </a:ext>
            </a:extLst>
          </p:cNvPr>
          <p:cNvSpPr/>
          <p:nvPr/>
        </p:nvSpPr>
        <p:spPr>
          <a:xfrm>
            <a:off x="3137966" y="5983068"/>
            <a:ext cx="1708030" cy="25201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b="1" dirty="0"/>
              <a:t>t=0</a:t>
            </a:r>
            <a:r>
              <a:rPr lang="zh-CN" altLang="en-US" sz="1100" b="1" dirty="0"/>
              <a:t>时，</a:t>
            </a:r>
            <a:r>
              <a:rPr lang="en-US" altLang="zh-CN" sz="1100" b="1" dirty="0"/>
              <a:t>DDPM</a:t>
            </a:r>
            <a:r>
              <a:rPr lang="zh-CN" altLang="en-US" sz="1100" b="1" dirty="0"/>
              <a:t>完成生成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68D8262-D72F-25BE-62A7-3E6A3D5F8750}"/>
              </a:ext>
            </a:extLst>
          </p:cNvPr>
          <p:cNvSpPr/>
          <p:nvPr/>
        </p:nvSpPr>
        <p:spPr>
          <a:xfrm>
            <a:off x="6475606" y="5773160"/>
            <a:ext cx="1639019" cy="3125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b="1" dirty="0"/>
              <a:t>根据</a:t>
            </a:r>
            <a:r>
              <a:rPr lang="en-US" altLang="zh-CN" sz="1100" b="1" dirty="0"/>
              <a:t>t</a:t>
            </a:r>
            <a:r>
              <a:rPr lang="zh-CN" altLang="en-US" sz="1100" b="1" dirty="0"/>
              <a:t>计算出正弦位置编码</a:t>
            </a:r>
          </a:p>
        </p:txBody>
      </p:sp>
      <p:cxnSp>
        <p:nvCxnSpPr>
          <p:cNvPr id="41" name="连接符: 肘形 40">
            <a:extLst>
              <a:ext uri="{FF2B5EF4-FFF2-40B4-BE49-F238E27FC236}">
                <a16:creationId xmlns:a16="http://schemas.microsoft.com/office/drawing/2014/main" id="{91C2465B-E31A-73DC-08F4-C99AC7C27EEF}"/>
              </a:ext>
            </a:extLst>
          </p:cNvPr>
          <p:cNvCxnSpPr>
            <a:stCxn id="39" idx="3"/>
            <a:endCxn id="4" idx="3"/>
          </p:cNvCxnSpPr>
          <p:nvPr/>
        </p:nvCxnSpPr>
        <p:spPr>
          <a:xfrm flipV="1">
            <a:off x="8114625" y="5001074"/>
            <a:ext cx="440730" cy="928369"/>
          </a:xfrm>
          <a:prstGeom prst="bentConnector3">
            <a:avLst>
              <a:gd name="adj1" fmla="val 2027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6A3791A9-0F48-4E22-60B7-D2B36A301B54}"/>
              </a:ext>
            </a:extLst>
          </p:cNvPr>
          <p:cNvSpPr txBox="1"/>
          <p:nvPr/>
        </p:nvSpPr>
        <p:spPr>
          <a:xfrm>
            <a:off x="8248478" y="5679201"/>
            <a:ext cx="5494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/>
              <a:t>输入</a:t>
            </a:r>
            <a:r>
              <a:rPr lang="en-US" altLang="zh-CN" sz="1100" b="1" dirty="0"/>
              <a:t>1</a:t>
            </a:r>
            <a:endParaRPr lang="zh-CN" alt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2331063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DM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9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283845" y="892810"/>
            <a:ext cx="842708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模型运行结果统计：</a:t>
            </a: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9ED8A2C1-0C10-07CB-CDAE-4EB7CBFF2E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3026268"/>
              </p:ext>
            </p:extLst>
          </p:nvPr>
        </p:nvGraphicFramePr>
        <p:xfrm>
          <a:off x="402801" y="1553718"/>
          <a:ext cx="8338397" cy="22332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1F383A3E-D706-445B-2F06-8D355850C7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9185820"/>
              </p:ext>
            </p:extLst>
          </p:nvPr>
        </p:nvGraphicFramePr>
        <p:xfrm>
          <a:off x="402801" y="4483946"/>
          <a:ext cx="8338397" cy="18360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7CCCD3B5-821E-0A1B-3CDB-7FA304ECE198}"/>
              </a:ext>
            </a:extLst>
          </p:cNvPr>
          <p:cNvSpPr txBox="1"/>
          <p:nvPr/>
        </p:nvSpPr>
        <p:spPr>
          <a:xfrm>
            <a:off x="402801" y="1268333"/>
            <a:ext cx="1262802" cy="4025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消融实验</a:t>
            </a: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B438D3-12D0-D1E6-E269-71133B22E0BF}"/>
              </a:ext>
            </a:extLst>
          </p:cNvPr>
          <p:cNvSpPr txBox="1"/>
          <p:nvPr/>
        </p:nvSpPr>
        <p:spPr>
          <a:xfrm>
            <a:off x="402801" y="3961921"/>
            <a:ext cx="1262802" cy="4025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泛化实验</a:t>
            </a: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05977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DRmYmNjODQ0NTc0NjBiOTQwMDlhMGVhYjk3YjU4NTUifQ==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D39"/>
      </a:accent1>
      <a:accent2>
        <a:srgbClr val="008F77"/>
      </a:accent2>
      <a:accent3>
        <a:srgbClr val="ED7D31"/>
      </a:accent3>
      <a:accent4>
        <a:srgbClr val="FFC000"/>
      </a:accent4>
      <a:accent5>
        <a:srgbClr val="5B9BD5"/>
      </a:accent5>
      <a:accent6>
        <a:srgbClr val="F4F9F1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1084</Words>
  <Application>Microsoft Office PowerPoint</Application>
  <PresentationFormat>全屏显示(4:3)</PresentationFormat>
  <Paragraphs>141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-apple-system</vt:lpstr>
      <vt:lpstr>DIN Light</vt:lpstr>
      <vt:lpstr>等线</vt:lpstr>
      <vt:lpstr>等线 Light</vt:lpstr>
      <vt:lpstr>微软雅黑</vt:lpstr>
      <vt:lpstr>Arial</vt:lpstr>
      <vt:lpstr>Calibri</vt:lpstr>
      <vt:lpstr>Segoe UI</vt:lpstr>
      <vt:lpstr>Segoe UI Light</vt:lpstr>
      <vt:lpstr>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张伟崇 张伟崇</dc:creator>
  <cp:lastModifiedBy>CHARA BZH</cp:lastModifiedBy>
  <cp:revision>362</cp:revision>
  <dcterms:created xsi:type="dcterms:W3CDTF">2018-12-02T14:41:00Z</dcterms:created>
  <dcterms:modified xsi:type="dcterms:W3CDTF">2024-09-15T00:11:06Z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2019-04-13T11:11:07.3145489Z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9fae1650-fed4-4044-bd57-dbb3842a7978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48FEF651A3B34E2493169879DBDEC9B0_13</vt:lpwstr>
  </property>
  <property fmtid="{D5CDD505-2E9C-101B-9397-08002B2CF9AE}" pid="12" name="KSOProductBuildVer">
    <vt:lpwstr>2052-12.1.0.17857</vt:lpwstr>
  </property>
</Properties>
</file>

<file path=docProps/thumbnail.jpeg>
</file>